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7" r:id="rId2"/>
    <p:sldId id="272" r:id="rId3"/>
    <p:sldId id="271" r:id="rId4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788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304F7D-AA5B-A445-845C-44437996D389}" type="datetimeFigureOut">
              <a:rPr kumimoji="1" lang="ja-JP" altLang="en-US" smtClean="0"/>
              <a:pPr/>
              <a:t>2024/4/26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9585D-C2D5-B94B-BB66-3F1A70F16D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725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56D680-805C-0744-9300-B6B02FEF2AF6}" type="datetimeFigureOut">
              <a:rPr kumimoji="1" lang="ja-JP" altLang="en-US" smtClean="0"/>
              <a:pPr/>
              <a:t>2024/4/26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C147E-FF90-9048-9B62-9CCA89404D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658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368792-1C90-8644-8E63-E2989FD5DF78}" type="slidenum">
              <a:rPr lang="en-GB" altLang="ja-JP">
                <a:solidFill>
                  <a:srgbClr val="000000"/>
                </a:solidFill>
                <a:latin typeface="Calibri"/>
                <a:ea typeface="ＭＳ Ｐゴシック"/>
              </a:rPr>
              <a:pPr/>
              <a:t>1</a:t>
            </a:fld>
            <a:endParaRPr lang="en-GB" altLang="ja-JP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91237" cy="3427413"/>
          </a:xfrm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321" tIns="45661" rIns="91321" bIns="45661"/>
          <a:lstStyle/>
          <a:p>
            <a:pPr algn="l">
              <a:spcBef>
                <a:spcPct val="70000"/>
              </a:spcBef>
            </a:pPr>
            <a:endParaRPr kumimoji="0" lang="ja-JP" altLang="en-US" sz="1000" dirty="0">
              <a:latin typeface="Century" charset="0"/>
              <a:ea typeface="ＭＳ 明朝" charset="-128"/>
              <a:cs typeface="ＭＳ 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368792-1C90-8644-8E63-E2989FD5DF78}" type="slidenum">
              <a:rPr lang="en-GB" altLang="ja-JP">
                <a:solidFill>
                  <a:srgbClr val="000000"/>
                </a:solidFill>
                <a:latin typeface="Calibri"/>
                <a:ea typeface="ＭＳ Ｐゴシック"/>
              </a:rPr>
              <a:pPr/>
              <a:t>2</a:t>
            </a:fld>
            <a:endParaRPr lang="en-GB" altLang="ja-JP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91237" cy="3427413"/>
          </a:xfrm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321" tIns="45661" rIns="91321" bIns="45661"/>
          <a:lstStyle/>
          <a:p>
            <a:pPr algn="l">
              <a:spcBef>
                <a:spcPct val="70000"/>
              </a:spcBef>
            </a:pPr>
            <a:endParaRPr kumimoji="0" lang="ja-JP" altLang="en-US" sz="1000" dirty="0">
              <a:latin typeface="Century" charset="0"/>
              <a:ea typeface="ＭＳ 明朝" charset="-128"/>
              <a:cs typeface="ＭＳ 明朝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368792-1C90-8644-8E63-E2989FD5DF78}" type="slidenum">
              <a:rPr lang="en-GB" altLang="ja-JP">
                <a:solidFill>
                  <a:srgbClr val="000000"/>
                </a:solidFill>
                <a:latin typeface="Calibri"/>
                <a:ea typeface="ＭＳ Ｐゴシック"/>
              </a:rPr>
              <a:pPr/>
              <a:t>3</a:t>
            </a:fld>
            <a:endParaRPr lang="en-GB" altLang="ja-JP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91237" cy="3427413"/>
          </a:xfrm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321" tIns="45661" rIns="91321" bIns="45661"/>
          <a:lstStyle/>
          <a:p>
            <a:pPr algn="l">
              <a:spcBef>
                <a:spcPct val="70000"/>
              </a:spcBef>
            </a:pPr>
            <a:endParaRPr kumimoji="0" lang="ja-JP" altLang="en-US" sz="1000" dirty="0">
              <a:latin typeface="Century" charset="0"/>
              <a:ea typeface="ＭＳ 明朝" charset="-128"/>
              <a:cs typeface="ＭＳ 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68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178BF-A42E-DC44-8306-1D8B34EFFE87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154132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  <a:endParaRPr lang="en-GB" altLang="ja-JP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aseline="0">
                <a:solidFill>
                  <a:srgbClr val="000000"/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0"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solidFill>
                  <a:srgbClr val="000000"/>
                </a:solidFill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0" lang="en-GB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>
                <a:solidFill>
                  <a:srgbClr val="000000"/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621A9A7-E434-6A4E-9FE8-FB5027DF184A}" type="slidenum">
              <a:rPr kumimoji="0" lang="en-GB" altLang="ja-JP" smtClean="0"/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GB" altLang="ja-JP"/>
          </a:p>
        </p:txBody>
      </p:sp>
    </p:spTree>
    <p:extLst>
      <p:ext uri="{BB962C8B-B14F-4D97-AF65-F5344CB8AC3E}">
        <p14:creationId xmlns:p14="http://schemas.microsoft.com/office/powerpoint/2010/main" val="2625078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-107" charset="0"/>
          <a:ea typeface="Osaka" pitchFamily="-107" charset="-128"/>
          <a:cs typeface="Osaka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-107" charset="0"/>
          <a:ea typeface="Osaka" pitchFamily="-107" charset="-128"/>
          <a:cs typeface="Osaka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-107" charset="0"/>
          <a:ea typeface="Osaka" pitchFamily="-107" charset="-128"/>
          <a:cs typeface="Osaka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-107" charset="0"/>
          <a:ea typeface="Osaka" pitchFamily="-107" charset="-128"/>
          <a:cs typeface="Osaka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7" charset="0"/>
          <a:ea typeface="Osaka" pitchFamily="-107" charset="-128"/>
          <a:cs typeface="Osaka" pitchFamily="-107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7" charset="0"/>
          <a:ea typeface="Osaka" pitchFamily="-107" charset="-128"/>
          <a:cs typeface="Osaka" pitchFamily="-107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7" charset="0"/>
          <a:ea typeface="Osaka" pitchFamily="-107" charset="-128"/>
          <a:cs typeface="Osaka" pitchFamily="-107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7" charset="0"/>
          <a:ea typeface="Osaka" pitchFamily="-107" charset="-128"/>
          <a:cs typeface="Osaka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2000" y="2608263"/>
            <a:ext cx="8229600" cy="1752600"/>
          </a:xfrm>
          <a:noFill/>
        </p:spPr>
        <p:txBody>
          <a:bodyPr/>
          <a:lstStyle/>
          <a:p>
            <a:endParaRPr kumimoji="0" lang="en-US" altLang="ja-JP" sz="2400">
              <a:latin typeface="メイリオ" charset="-128"/>
              <a:ea typeface="メイリオ" charset="-128"/>
              <a:cs typeface="メイリオ" charset="-128"/>
            </a:endParaRPr>
          </a:p>
          <a:p>
            <a:endParaRPr kumimoji="0" lang="en-US" altLang="ja-JP" sz="600" b="1">
              <a:latin typeface="ヒラギノ角ゴ Pro W6" charset="-128"/>
              <a:ea typeface="ヒラギノ角ゴ Pro W6" charset="-128"/>
              <a:cs typeface="ヒラギノ角ゴ Pro W6" charset="-128"/>
            </a:endParaRPr>
          </a:p>
        </p:txBody>
      </p:sp>
      <p:sp>
        <p:nvSpPr>
          <p:cNvPr id="51206" name="テキスト ボックス 6"/>
          <p:cNvSpPr txBox="1">
            <a:spLocks noChangeArrowheads="1"/>
          </p:cNvSpPr>
          <p:nvPr/>
        </p:nvSpPr>
        <p:spPr bwMode="auto">
          <a:xfrm>
            <a:off x="1524023" y="15074"/>
            <a:ext cx="9143978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ja-JP" altLang="en-US" sz="2800" dirty="0">
                <a:solidFill>
                  <a:srgbClr val="BFBFBF"/>
                </a:solidFill>
                <a:latin typeface="ＭＳ Ｐゴシック"/>
                <a:ea typeface="ＭＳ Ｐゴシック"/>
                <a:cs typeface="ＭＳ Ｐゴシック"/>
              </a:rPr>
              <a:t>学会発表における利益相反開示例</a:t>
            </a:r>
            <a:r>
              <a:rPr lang="en-US" altLang="ja-JP" sz="2800" dirty="0">
                <a:solidFill>
                  <a:srgbClr val="BFBFBF"/>
                </a:solidFill>
                <a:latin typeface="ＭＳ Ｐゴシック"/>
                <a:ea typeface="ＭＳ Ｐゴシック"/>
                <a:cs typeface="ＭＳ Ｐゴシック"/>
              </a:rPr>
              <a:t> - 1</a:t>
            </a:r>
          </a:p>
          <a:p>
            <a:pPr algn="ctr"/>
            <a:r>
              <a:rPr lang="ja-JP" altLang="en-US" sz="2800" dirty="0">
                <a:latin typeface="ＭＳ Ｐゴシック"/>
                <a:ea typeface="ＭＳ Ｐゴシック"/>
                <a:cs typeface="ＭＳ Ｐゴシック"/>
              </a:rPr>
              <a:t>利益相反開示</a:t>
            </a:r>
            <a:endParaRPr lang="en-US" altLang="ja-JP" sz="2800" dirty="0">
              <a:latin typeface="ＭＳ Ｐゴシック"/>
              <a:ea typeface="ＭＳ Ｐゴシック"/>
              <a:cs typeface="ＭＳ Ｐゴシック"/>
            </a:endParaRPr>
          </a:p>
          <a:p>
            <a:pPr algn="ctr"/>
            <a:endParaRPr lang="en-US" altLang="ja-JP" sz="2800" dirty="0">
              <a:latin typeface="ＭＳ Ｐゴシック"/>
              <a:ea typeface="ＭＳ Ｐゴシック"/>
              <a:cs typeface="ＭＳ Ｐゴシック"/>
            </a:endParaRPr>
          </a:p>
          <a:p>
            <a:pPr algn="ctr"/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演題名</a:t>
            </a:r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</a:rPr>
              <a:t>:</a:t>
            </a:r>
          </a:p>
          <a:p>
            <a:pPr algn="ctr"/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</a:rPr>
              <a:t>2</a:t>
            </a:r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回新型コロナウイルス研究集会における利益相反管理と開示</a:t>
            </a:r>
            <a:endParaRPr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pPr algn="ctr"/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について</a:t>
            </a:r>
            <a:endParaRPr lang="ja-JP" altLang="en-US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2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回新型コロナウイルス研究集会</a:t>
            </a:r>
            <a:endParaRPr kumimoji="0" lang="en-US" altLang="ja-JP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2024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年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 8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月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2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日</a:t>
            </a:r>
            <a:endParaRPr kumimoji="0" lang="en-US" altLang="ja-JP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筆頭発表者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: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　東京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 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太郎（東京大学医科学研究所）　</a:t>
            </a:r>
            <a:endParaRPr kumimoji="0" lang="en-US" altLang="ja-JP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2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演題発表に関連し、開示すべき利益相反関係にある企業などはありません</a:t>
            </a:r>
            <a:endParaRPr kumimoji="0" lang="en-US" altLang="ja-JP" sz="22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2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</p:txBody>
      </p:sp>
      <p:sp>
        <p:nvSpPr>
          <p:cNvPr id="6" name="角丸四角形吹き出し 5"/>
          <p:cNvSpPr>
            <a:spLocks noChangeArrowheads="1"/>
          </p:cNvSpPr>
          <p:nvPr/>
        </p:nvSpPr>
        <p:spPr bwMode="auto">
          <a:xfrm>
            <a:off x="4848676" y="5154871"/>
            <a:ext cx="5528798" cy="1579185"/>
          </a:xfrm>
          <a:prstGeom prst="wedgeRoundRectCallout">
            <a:avLst>
              <a:gd name="adj1" fmla="val -60043"/>
              <a:gd name="adj2" fmla="val -54023"/>
              <a:gd name="adj3" fmla="val 16667"/>
            </a:avLst>
          </a:prstGeom>
          <a:solidFill>
            <a:srgbClr val="FFFFFF"/>
          </a:solidFill>
          <a:ln w="762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2</a:t>
            </a: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回新型コロナウイルス研究集会</a:t>
            </a:r>
            <a:r>
              <a:rPr lang="ja-JP" altLang="ja-JP" sz="2000" dirty="0">
                <a:latin typeface="ＭＳ Ｐゴシック"/>
                <a:ea typeface="ＭＳ Ｐゴシック"/>
                <a:cs typeface="ＭＳ Ｐゴシック"/>
              </a:rPr>
              <a:t>利益相反指針</a:t>
            </a: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に規定された過去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1</a:t>
            </a: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年間の「</a:t>
            </a:r>
            <a:r>
              <a:rPr lang="ja-JP" altLang="ja-JP" sz="2000" dirty="0">
                <a:latin typeface="ＭＳ Ｐゴシック"/>
                <a:ea typeface="ＭＳ Ｐゴシック"/>
                <a:cs typeface="ＭＳ Ｐゴシック"/>
              </a:rPr>
              <a:t>申告・開示すべき事項</a:t>
            </a: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」に該当する事項がない場合。</a:t>
            </a:r>
            <a:endParaRPr lang="en-US" altLang="ja-JP" sz="2000" dirty="0">
              <a:latin typeface="ＭＳ Ｐゴシック"/>
              <a:ea typeface="ＭＳ Ｐゴシック"/>
              <a:cs typeface="ＭＳ Ｐゴシック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発表は英語でも、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COI</a:t>
            </a: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開示は日本語で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OK</a:t>
            </a: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。</a:t>
            </a:r>
            <a:endParaRPr lang="en-US" altLang="ja-JP" sz="2000" dirty="0">
              <a:latin typeface="ＭＳ Ｐゴシック"/>
              <a:ea typeface="ＭＳ Ｐゴシック"/>
              <a:cs typeface="ＭＳ Ｐゴシック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2405B51-03F8-6B0B-F4BD-B151FCDF4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" y="6108141"/>
            <a:ext cx="3054927" cy="625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95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2000" y="2608263"/>
            <a:ext cx="8229600" cy="1752600"/>
          </a:xfrm>
          <a:noFill/>
        </p:spPr>
        <p:txBody>
          <a:bodyPr/>
          <a:lstStyle/>
          <a:p>
            <a:endParaRPr kumimoji="0" lang="en-US" altLang="ja-JP" sz="2400">
              <a:latin typeface="メイリオ" charset="-128"/>
              <a:ea typeface="メイリオ" charset="-128"/>
              <a:cs typeface="メイリオ" charset="-128"/>
            </a:endParaRPr>
          </a:p>
          <a:p>
            <a:endParaRPr kumimoji="0" lang="en-US" altLang="ja-JP" sz="600" b="1">
              <a:latin typeface="ヒラギノ角ゴ Pro W6" charset="-128"/>
              <a:ea typeface="ヒラギノ角ゴ Pro W6" charset="-128"/>
              <a:cs typeface="ヒラギノ角ゴ Pro W6" charset="-128"/>
            </a:endParaRPr>
          </a:p>
        </p:txBody>
      </p:sp>
      <p:sp>
        <p:nvSpPr>
          <p:cNvPr id="51206" name="テキスト ボックス 6"/>
          <p:cNvSpPr txBox="1">
            <a:spLocks noChangeArrowheads="1"/>
          </p:cNvSpPr>
          <p:nvPr/>
        </p:nvSpPr>
        <p:spPr bwMode="auto">
          <a:xfrm>
            <a:off x="1524023" y="15075"/>
            <a:ext cx="9143999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ja-JP" altLang="en-US" sz="2800" dirty="0">
                <a:solidFill>
                  <a:srgbClr val="BFBFBF"/>
                </a:solidFill>
                <a:latin typeface="ＭＳ Ｐゴシック"/>
                <a:ea typeface="ＭＳ Ｐゴシック"/>
                <a:cs typeface="ＭＳ Ｐゴシック"/>
              </a:rPr>
              <a:t>学会発表における利益相反開示例</a:t>
            </a:r>
            <a:r>
              <a:rPr lang="en-US" altLang="ja-JP" sz="2800" dirty="0">
                <a:solidFill>
                  <a:srgbClr val="BFBFBF"/>
                </a:solidFill>
                <a:latin typeface="ＭＳ Ｐゴシック"/>
                <a:ea typeface="ＭＳ Ｐゴシック"/>
                <a:cs typeface="ＭＳ Ｐゴシック"/>
              </a:rPr>
              <a:t> - 2</a:t>
            </a:r>
          </a:p>
          <a:p>
            <a:pPr algn="ctr"/>
            <a:endParaRPr lang="en-US" altLang="ja-JP" sz="2400" dirty="0">
              <a:latin typeface="Arial"/>
              <a:ea typeface="ＭＳ Ｐゴシック"/>
              <a:cs typeface="Arial"/>
            </a:endParaRPr>
          </a:p>
          <a:p>
            <a:pPr algn="ctr"/>
            <a:r>
              <a:rPr lang="en-US" altLang="ja-JP" sz="2800" b="1" u="sng" dirty="0">
                <a:latin typeface="Arial"/>
                <a:ea typeface="ＭＳ Ｐゴシック"/>
                <a:cs typeface="Arial"/>
              </a:rPr>
              <a:t>COI Disclosure </a:t>
            </a:r>
          </a:p>
          <a:p>
            <a:pPr algn="ctr"/>
            <a:endParaRPr lang="en-US" altLang="ja-JP" sz="2400" dirty="0">
              <a:latin typeface="Arial"/>
              <a:ea typeface="ＭＳ Ｐゴシック"/>
              <a:cs typeface="Arial"/>
            </a:endParaRPr>
          </a:p>
          <a:p>
            <a:pPr algn="ctr"/>
            <a:r>
              <a:rPr lang="en-US" altLang="ja-JP" sz="2400" dirty="0">
                <a:latin typeface="Arial"/>
                <a:ea typeface="ＭＳ Ｐゴシック"/>
                <a:cs typeface="Arial"/>
              </a:rPr>
              <a:t>Title: COI disclosure policy of the COVID-24</a:t>
            </a:r>
            <a:endParaRPr lang="ja-JP" altLang="en-US" sz="2400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800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The COVID-24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2 August, 2024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800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Taro Tokyo (IMSUT)</a:t>
            </a:r>
            <a:r>
              <a:rPr kumimoji="0" lang="ja-JP" altLang="en-US" sz="2800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　</a:t>
            </a:r>
            <a:endParaRPr kumimoji="0" lang="en-US" altLang="ja-JP" sz="2800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200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algn="ctr"/>
            <a:r>
              <a:rPr lang="en-US" altLang="ja-JP" sz="2200" dirty="0">
                <a:latin typeface="Arial"/>
                <a:cs typeface="Arial"/>
              </a:rPr>
              <a:t>I have no potential conflicts of interest in relation to this presentation</a:t>
            </a:r>
            <a:endParaRPr kumimoji="0" lang="en-US" altLang="ja-JP" sz="2200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200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5735292-FFF8-ABC4-1D57-F139762A66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16934"/>
            <a:ext cx="3054927" cy="625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436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2000" y="2608263"/>
            <a:ext cx="8229600" cy="1752600"/>
          </a:xfrm>
          <a:noFill/>
        </p:spPr>
        <p:txBody>
          <a:bodyPr/>
          <a:lstStyle/>
          <a:p>
            <a:endParaRPr kumimoji="0" lang="en-US" altLang="ja-JP" sz="2400">
              <a:latin typeface="メイリオ" charset="-128"/>
              <a:ea typeface="メイリオ" charset="-128"/>
              <a:cs typeface="メイリオ" charset="-128"/>
            </a:endParaRPr>
          </a:p>
          <a:p>
            <a:endParaRPr kumimoji="0" lang="en-US" altLang="ja-JP" sz="600" b="1">
              <a:latin typeface="ヒラギノ角ゴ Pro W6" charset="-128"/>
              <a:ea typeface="ヒラギノ角ゴ Pro W6" charset="-128"/>
              <a:cs typeface="ヒラギノ角ゴ Pro W6" charset="-128"/>
            </a:endParaRPr>
          </a:p>
        </p:txBody>
      </p:sp>
      <p:sp>
        <p:nvSpPr>
          <p:cNvPr id="51206" name="テキスト ボックス 6"/>
          <p:cNvSpPr txBox="1">
            <a:spLocks noChangeArrowheads="1"/>
          </p:cNvSpPr>
          <p:nvPr/>
        </p:nvSpPr>
        <p:spPr bwMode="auto">
          <a:xfrm>
            <a:off x="1524023" y="15074"/>
            <a:ext cx="9143999" cy="4823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ja-JP" altLang="en-US" sz="2800" dirty="0">
                <a:solidFill>
                  <a:srgbClr val="BFBFBF"/>
                </a:solidFill>
                <a:latin typeface="ＭＳ Ｐゴシック"/>
                <a:ea typeface="ＭＳ Ｐゴシック"/>
                <a:cs typeface="ＭＳ Ｐゴシック"/>
              </a:rPr>
              <a:t>学会発表における利益相反開示例</a:t>
            </a:r>
            <a:r>
              <a:rPr lang="en-US" altLang="ja-JP" sz="2800" dirty="0">
                <a:solidFill>
                  <a:srgbClr val="BFBFBF"/>
                </a:solidFill>
                <a:latin typeface="ＭＳ Ｐゴシック"/>
                <a:ea typeface="ＭＳ Ｐゴシック"/>
                <a:cs typeface="ＭＳ Ｐゴシック"/>
              </a:rPr>
              <a:t> - 3</a:t>
            </a:r>
          </a:p>
          <a:p>
            <a:pPr algn="ctr"/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利益相反開示</a:t>
            </a:r>
            <a:endParaRPr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pPr algn="ctr"/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演題名</a:t>
            </a:r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</a:rPr>
              <a:t>:</a:t>
            </a:r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</a:rPr>
              <a:t>2</a:t>
            </a:r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回新型コロナウイルス研究集会における</a:t>
            </a:r>
            <a:endParaRPr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pPr algn="ctr"/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利益相反管理と開示について</a:t>
            </a:r>
            <a:endParaRPr lang="ja-JP" altLang="en-US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2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回新型コロナウイルス研究集会　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2024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年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 8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月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2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日</a:t>
            </a:r>
            <a:endParaRPr kumimoji="0" lang="en-US" altLang="ja-JP" sz="24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筆頭発表者</a:t>
            </a:r>
            <a:r>
              <a:rPr kumimoji="0" lang="en-US" altLang="ja-JP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:</a:t>
            </a:r>
            <a:r>
              <a:rPr kumimoji="0" lang="ja-JP" altLang="en-US" sz="24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　東京 太郎</a:t>
            </a:r>
            <a:r>
              <a:rPr kumimoji="0" lang="ja-JP" altLang="en-US" sz="20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　</a:t>
            </a:r>
            <a:endParaRPr kumimoji="0" lang="en-US" altLang="ja-JP" sz="20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0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0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本演題発表に関連し、開示すべき利益相反関係にある企業として</a:t>
            </a:r>
            <a:r>
              <a:rPr kumimoji="0" lang="en-US" altLang="ja-JP" sz="2000" dirty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rPr>
              <a:t>;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00" dirty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pPr marL="9144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○○○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株式会社</a:t>
            </a:r>
            <a:r>
              <a:rPr lang="ja-JP" altLang="ja-JP" sz="1600" dirty="0">
                <a:latin typeface="ＭＳ Ｐゴシック"/>
                <a:ea typeface="ＭＳ Ｐゴシック"/>
                <a:cs typeface="ＭＳ Ｐゴシック"/>
              </a:rPr>
              <a:t>からの特許権使用料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 (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東京太郎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)		</a:t>
            </a:r>
            <a:endParaRPr lang="ja-JP" altLang="ja-JP" sz="1600" dirty="0">
              <a:latin typeface="ＭＳ Ｐゴシック"/>
              <a:ea typeface="ＭＳ Ｐゴシック"/>
              <a:cs typeface="ＭＳ Ｐゴシック"/>
            </a:endParaRPr>
          </a:p>
          <a:p>
            <a:pPr marL="9144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en-US" sz="1600" dirty="0">
                <a:latin typeface="ＭＳ Ｐゴシック"/>
                <a:ea typeface="ＭＳ Ｐゴシック"/>
                <a:cs typeface="ＭＳ Ｐゴシック"/>
              </a:rPr>
              <a:t>一般財団法人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○○○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からの</a:t>
            </a:r>
            <a:r>
              <a:rPr lang="ja-JP" altLang="ja-JP" sz="1600" dirty="0">
                <a:latin typeface="ＭＳ Ｐゴシック"/>
                <a:ea typeface="ＭＳ Ｐゴシック"/>
                <a:cs typeface="ＭＳ Ｐゴシック"/>
              </a:rPr>
              <a:t>講演料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	(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東京太郎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)			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eriod"/>
            </a:pP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「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×××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」誌</a:t>
            </a:r>
            <a:r>
              <a:rPr lang="ja-JP" altLang="ja-JP" sz="1600" dirty="0">
                <a:latin typeface="ＭＳ Ｐゴシック"/>
                <a:ea typeface="ＭＳ Ｐゴシック"/>
                <a:cs typeface="ＭＳ Ｐゴシック"/>
              </a:rPr>
              <a:t>原稿料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　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(○○○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株式会社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) (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東京太郎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)	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△△△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株式会社株式売却益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 (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東京花子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; 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配偶者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)		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en-US" sz="1600" dirty="0">
                <a:latin typeface="ＭＳ Ｐゴシック"/>
                <a:ea typeface="ＭＳ Ｐゴシック"/>
                <a:cs typeface="ＭＳ Ｐゴシック"/>
              </a:rPr>
              <a:t>一般財団法人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○○○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から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×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大学への</a:t>
            </a:r>
            <a:r>
              <a:rPr lang="ja-JP" altLang="ja-JP" sz="1600" dirty="0">
                <a:latin typeface="ＭＳ Ｐゴシック"/>
                <a:ea typeface="ＭＳ Ｐゴシック"/>
                <a:cs typeface="ＭＳ Ｐゴシック"/>
              </a:rPr>
              <a:t>奨学寄付金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　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(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東京太郎　所属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)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　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	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eriod"/>
            </a:pP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共同発表者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△△△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は、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○○○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株式会社所属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 (</a:t>
            </a:r>
            <a:r>
              <a:rPr lang="ja-JP" altLang="en-US" sz="1600" dirty="0">
                <a:latin typeface="ＭＳ Ｐゴシック"/>
                <a:ea typeface="ＭＳ Ｐゴシック"/>
                <a:cs typeface="ＭＳ Ｐゴシック"/>
              </a:rPr>
              <a:t>併任</a:t>
            </a:r>
            <a:r>
              <a:rPr lang="en-US" altLang="ja-JP" sz="1600" dirty="0">
                <a:latin typeface="ＭＳ Ｐゴシック"/>
                <a:ea typeface="ＭＳ Ｐゴシック"/>
                <a:cs typeface="ＭＳ Ｐゴシック"/>
              </a:rPr>
              <a:t>)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03EC517-7F9D-1A43-EC01-551209B98A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08141"/>
            <a:ext cx="3054927" cy="625915"/>
          </a:xfrm>
          <a:prstGeom prst="rect">
            <a:avLst/>
          </a:prstGeom>
        </p:spPr>
      </p:pic>
      <p:sp>
        <p:nvSpPr>
          <p:cNvPr id="6" name="角丸四角形吹き出し 5"/>
          <p:cNvSpPr>
            <a:spLocks noChangeArrowheads="1"/>
          </p:cNvSpPr>
          <p:nvPr/>
        </p:nvSpPr>
        <p:spPr bwMode="auto">
          <a:xfrm>
            <a:off x="3152602" y="4838702"/>
            <a:ext cx="7302748" cy="1895354"/>
          </a:xfrm>
          <a:prstGeom prst="wedgeRoundRectCallout">
            <a:avLst>
              <a:gd name="adj1" fmla="val 5637"/>
              <a:gd name="adj2" fmla="val -59809"/>
              <a:gd name="adj3" fmla="val 16667"/>
            </a:avLst>
          </a:prstGeom>
          <a:solidFill>
            <a:srgbClr val="FFFFFF"/>
          </a:solidFill>
          <a:ln w="762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lang="en-US" altLang="ja-JP" dirty="0">
                <a:latin typeface="ＭＳ Ｐゴシック"/>
                <a:ea typeface="ＭＳ Ｐゴシック"/>
                <a:cs typeface="ＭＳ Ｐゴシック"/>
              </a:rPr>
              <a:t>2</a:t>
            </a:r>
            <a:r>
              <a:rPr lang="ja-JP" altLang="en-US" dirty="0">
                <a:latin typeface="ＭＳ Ｐゴシック"/>
                <a:ea typeface="ＭＳ Ｐゴシック"/>
                <a:cs typeface="ＭＳ Ｐゴシック"/>
              </a:rPr>
              <a:t>回新型コロナウイルス研究集会</a:t>
            </a:r>
            <a:r>
              <a:rPr lang="ja-JP" altLang="ja-JP" dirty="0">
                <a:latin typeface="ＭＳ Ｐゴシック"/>
                <a:ea typeface="ＭＳ Ｐゴシック"/>
                <a:cs typeface="ＭＳ Ｐゴシック"/>
              </a:rPr>
              <a:t>利益相反指針</a:t>
            </a:r>
            <a:r>
              <a:rPr lang="ja-JP" altLang="en-US" dirty="0">
                <a:latin typeface="ＭＳ Ｐゴシック"/>
                <a:ea typeface="ＭＳ Ｐゴシック"/>
                <a:cs typeface="ＭＳ Ｐゴシック"/>
              </a:rPr>
              <a:t>に規定された「</a:t>
            </a:r>
            <a:r>
              <a:rPr lang="ja-JP" altLang="ja-JP" dirty="0">
                <a:latin typeface="ＭＳ Ｐゴシック"/>
                <a:ea typeface="ＭＳ Ｐゴシック"/>
                <a:cs typeface="ＭＳ Ｐゴシック"/>
              </a:rPr>
              <a:t>申告・開示すべき事項</a:t>
            </a:r>
            <a:r>
              <a:rPr lang="ja-JP" altLang="en-US" dirty="0">
                <a:latin typeface="ＭＳ Ｐゴシック"/>
                <a:ea typeface="ＭＳ Ｐゴシック"/>
                <a:cs typeface="ＭＳ Ｐゴシック"/>
              </a:rPr>
              <a:t>」に該当する事項がある場合、</a:t>
            </a:r>
            <a:r>
              <a:rPr lang="ja-JP" altLang="ja-JP" dirty="0">
                <a:latin typeface="ＭＳ Ｐゴシック"/>
                <a:ea typeface="ＭＳ Ｐゴシック"/>
                <a:cs typeface="ＭＳ Ｐゴシック"/>
              </a:rPr>
              <a:t>筆頭発表者は、配偶者、一親等の親族、生計を共にする者も含めて、産学連携研究との相手先との関係について、過去</a:t>
            </a:r>
            <a:r>
              <a:rPr lang="en-US" altLang="ja-JP" dirty="0">
                <a:latin typeface="ＭＳ Ｐゴシック"/>
                <a:ea typeface="ＭＳ Ｐゴシック"/>
                <a:cs typeface="ＭＳ Ｐゴシック"/>
              </a:rPr>
              <a:t>1</a:t>
            </a:r>
            <a:r>
              <a:rPr lang="ja-JP" altLang="ja-JP" dirty="0">
                <a:latin typeface="ＭＳ Ｐゴシック"/>
                <a:ea typeface="ＭＳ Ｐゴシック"/>
                <a:cs typeface="ＭＳ Ｐゴシック"/>
              </a:rPr>
              <a:t>年間における利益相反状態を開示する。</a:t>
            </a:r>
            <a:r>
              <a:rPr lang="ja-JP" altLang="ja-JP" b="1" u="sng" dirty="0">
                <a:latin typeface="ＭＳ Ｐゴシック"/>
                <a:ea typeface="ＭＳ Ｐゴシック"/>
                <a:cs typeface="ＭＳ Ｐゴシック"/>
              </a:rPr>
              <a:t>共同発表者</a:t>
            </a:r>
            <a:r>
              <a:rPr lang="en-US" altLang="ja-JP" b="1" u="sng" dirty="0">
                <a:latin typeface="ＭＳ Ｐゴシック"/>
                <a:ea typeface="ＭＳ Ｐゴシック"/>
                <a:cs typeface="ＭＳ Ｐゴシック"/>
              </a:rPr>
              <a:t>(</a:t>
            </a:r>
            <a:r>
              <a:rPr lang="ja-JP" altLang="ja-JP" b="1" u="sng" dirty="0">
                <a:latin typeface="ＭＳ Ｐゴシック"/>
                <a:ea typeface="ＭＳ Ｐゴシック"/>
                <a:cs typeface="ＭＳ Ｐゴシック"/>
              </a:rPr>
              <a:t>非学会員も含む</a:t>
            </a:r>
            <a:r>
              <a:rPr lang="en-US" altLang="ja-JP" b="1" u="sng" dirty="0">
                <a:latin typeface="ＭＳ Ｐゴシック"/>
                <a:ea typeface="ＭＳ Ｐゴシック"/>
                <a:cs typeface="ＭＳ Ｐゴシック"/>
              </a:rPr>
              <a:t>)</a:t>
            </a:r>
            <a:r>
              <a:rPr lang="ja-JP" altLang="ja-JP" b="1" u="sng" dirty="0">
                <a:latin typeface="ＭＳ Ｐゴシック"/>
                <a:ea typeface="ＭＳ Ｐゴシック"/>
                <a:cs typeface="ＭＳ Ｐゴシック"/>
              </a:rPr>
              <a:t>に産学連携研究の相手先の正規職員が含まれる場合、所属を明示する</a:t>
            </a:r>
            <a:r>
              <a:rPr lang="ja-JP" altLang="ja-JP" dirty="0">
                <a:latin typeface="ＭＳ Ｐゴシック"/>
                <a:ea typeface="ＭＳ Ｐゴシック"/>
                <a:cs typeface="ＭＳ Ｐゴシック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28479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Osaka"/>
        <a:cs typeface="Osaka"/>
      </a:majorFont>
      <a:minorFont>
        <a:latin typeface="Times New Roman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6600"/>
        </a:solidFill>
        <a:ln w="47625" cap="flat" cmpd="thinThick" algn="ctr">
          <a:solidFill>
            <a:srgbClr val="CC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Times New Roman" pitchFamily="-107" charset="0"/>
            <a:ea typeface="Osaka" pitchFamily="-107" charset="-128"/>
            <a:cs typeface="Osaka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6600"/>
        </a:solidFill>
        <a:ln w="47625" cap="flat" cmpd="thinThick" algn="ctr">
          <a:solidFill>
            <a:srgbClr val="CC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Times New Roman" pitchFamily="-107" charset="0"/>
            <a:ea typeface="Osaka" pitchFamily="-107" charset="-128"/>
            <a:cs typeface="Osaka" pitchFamily="-107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ワイド画面</PresentationFormat>
  <Paragraphs>46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ＭＳ Ｐゴシック</vt:lpstr>
      <vt:lpstr>ヒラギノ角ゴ Pro W6</vt:lpstr>
      <vt:lpstr>メイリオ</vt:lpstr>
      <vt:lpstr>Arial</vt:lpstr>
      <vt:lpstr>Calibri</vt:lpstr>
      <vt:lpstr>Century</vt:lpstr>
      <vt:lpstr>Times New Roman</vt:lpstr>
      <vt:lpstr>1_Default Design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2023-05-11T09:17:20Z</dcterms:created>
  <dcterms:modified xsi:type="dcterms:W3CDTF">2024-04-26T05:31:42Z</dcterms:modified>
</cp:coreProperties>
</file>